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17/04/1441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99592" y="620688"/>
            <a:ext cx="7939608" cy="5832648"/>
          </a:xfrm>
        </p:spPr>
        <p:txBody>
          <a:bodyPr>
            <a:normAutofit lnSpcReduction="10000"/>
          </a:bodyPr>
          <a:lstStyle/>
          <a:p>
            <a:r>
              <a:rPr lang="en-US" sz="2800" b="1" dirty="0">
                <a:solidFill>
                  <a:srgbClr val="000000"/>
                </a:solidFill>
                <a:latin typeface="Times New Roman"/>
              </a:rPr>
              <a:t>Metallic bond</a:t>
            </a:r>
            <a:r>
              <a:rPr lang="en-US" sz="2800" dirty="0">
                <a:solidFill>
                  <a:srgbClr val="000000"/>
                </a:solidFill>
                <a:latin typeface="Times New Roman"/>
              </a:rPr>
              <a:t>, this bond is found in metals and their alloys. Metallic materials have one, two, or at most, three valence electrons. With this model, these valence electrons are not bound to any particular atom in the solid and are more or less free to drift throughout the entire metal. They may be thought of as belonging to the metal as a whole, or forming a “sea of electrons” or an “electron cloud. The free electrons act as a “glue” to hold the ion cores together, this type of bond is shown in Figure 8. It is important to note that this type of bond has a general sharing of electrons and freedom to move within the material, these give the main properties of the metals and alloy which are ductility, thermal conductivity and electrical conductivity.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5881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1447800"/>
            <a:ext cx="7498080" cy="5005536"/>
          </a:xfrm>
        </p:spPr>
        <p:txBody>
          <a:bodyPr>
            <a:normAutofit fontScale="92500" lnSpcReduction="10000"/>
          </a:bodyPr>
          <a:lstStyle/>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r>
              <a:rPr lang="en-US" dirty="0" smtClean="0">
                <a:solidFill>
                  <a:srgbClr val="000000"/>
                </a:solidFill>
                <a:latin typeface="Times New Roman"/>
              </a:rPr>
              <a:t>Figure (8) </a:t>
            </a:r>
            <a:r>
              <a:rPr lang="en-US" dirty="0">
                <a:solidFill>
                  <a:srgbClr val="000000"/>
                </a:solidFill>
                <a:latin typeface="Times New Roman"/>
              </a:rPr>
              <a:t>Schematic shows metallic bonding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91276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60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92696"/>
            <a:ext cx="8178112" cy="5688632"/>
          </a:xfrm>
        </p:spPr>
        <p:txBody>
          <a:bodyPr>
            <a:normAutofit/>
          </a:bodyPr>
          <a:lstStyle/>
          <a:p>
            <a:pPr marL="82296" indent="0">
              <a:buNone/>
            </a:pPr>
            <a:r>
              <a:rPr lang="en-US" sz="2400" dirty="0">
                <a:solidFill>
                  <a:srgbClr val="000000"/>
                </a:solidFill>
                <a:latin typeface="Times New Roman"/>
              </a:rPr>
              <a:t>The secondary bond is known as </a:t>
            </a:r>
            <a:r>
              <a:rPr lang="en-US" sz="2400" b="1" dirty="0">
                <a:solidFill>
                  <a:srgbClr val="000000"/>
                </a:solidFill>
                <a:latin typeface="Times New Roman"/>
              </a:rPr>
              <a:t>a van der Waals</a:t>
            </a:r>
            <a:r>
              <a:rPr lang="en-US" sz="2400" dirty="0">
                <a:solidFill>
                  <a:srgbClr val="000000"/>
                </a:solidFill>
                <a:latin typeface="Times New Roman"/>
              </a:rPr>
              <a:t>, or physical bonds that are weak in comparison to the primary or chemical ones, secondary bonding exists between practically all atoms or molecules. In materials some molecules might have a permanent </a:t>
            </a:r>
            <a:r>
              <a:rPr lang="en-US" sz="2400" dirty="0" err="1">
                <a:solidFill>
                  <a:srgbClr val="000000"/>
                </a:solidFill>
                <a:latin typeface="Times New Roman"/>
              </a:rPr>
              <a:t>polarisation</a:t>
            </a:r>
            <a:r>
              <a:rPr lang="en-US" sz="2400" dirty="0">
                <a:solidFill>
                  <a:srgbClr val="000000"/>
                </a:solidFill>
                <a:latin typeface="Times New Roman"/>
              </a:rPr>
              <a:t> of charge in this way with some parts with a net negative charge and some with a net positive charge, the molecules being then said to be dipoles. We can thus have electrostatic forces of attraction between such </a:t>
            </a:r>
            <a:r>
              <a:rPr lang="en-US" sz="2400" dirty="0" err="1">
                <a:solidFill>
                  <a:srgbClr val="000000"/>
                </a:solidFill>
                <a:latin typeface="Times New Roman"/>
              </a:rPr>
              <a:t>polarised</a:t>
            </a:r>
            <a:r>
              <a:rPr lang="en-US" sz="2400" dirty="0">
                <a:solidFill>
                  <a:srgbClr val="000000"/>
                </a:solidFill>
                <a:latin typeface="Times New Roman"/>
              </a:rPr>
              <a:t> atoms or molecules, this situation can be seen in Figure 9 </a:t>
            </a:r>
            <a:endParaRPr lang="en-US" sz="2400" dirty="0" smtClean="0">
              <a:solidFill>
                <a:srgbClr val="000000"/>
              </a:solidFill>
              <a:latin typeface="Times New Roman"/>
            </a:endParaRPr>
          </a:p>
          <a:p>
            <a:pPr marL="82296" indent="0">
              <a:buNone/>
            </a:pPr>
            <a:endParaRPr lang="en-US" sz="2400" dirty="0">
              <a:solidFill>
                <a:srgbClr val="000000"/>
              </a:solidFill>
              <a:latin typeface="Times New Roman"/>
            </a:endParaRPr>
          </a:p>
          <a:p>
            <a:pPr marL="82296" indent="0">
              <a:buNone/>
            </a:pPr>
            <a:endParaRPr lang="en-US" sz="2400" dirty="0" smtClean="0">
              <a:solidFill>
                <a:srgbClr val="000000"/>
              </a:solidFill>
              <a:latin typeface="Times New Roman"/>
            </a:endParaRPr>
          </a:p>
          <a:p>
            <a:pPr marL="82296" indent="0">
              <a:buNone/>
            </a:pPr>
            <a:endParaRPr lang="en-US" sz="2400" dirty="0">
              <a:solidFill>
                <a:srgbClr val="000000"/>
              </a:solidFill>
              <a:latin typeface="Times New Roman"/>
            </a:endParaRPr>
          </a:p>
          <a:p>
            <a:pPr marL="82296" indent="0">
              <a:buNone/>
            </a:pPr>
            <a:endParaRPr lang="en-US" sz="2400" dirty="0" smtClean="0">
              <a:solidFill>
                <a:srgbClr val="000000"/>
              </a:solidFill>
              <a:latin typeface="Times New Roman"/>
            </a:endParaRPr>
          </a:p>
          <a:p>
            <a:pPr marL="82296" indent="0" algn="ctr">
              <a:buNone/>
            </a:pPr>
            <a:r>
              <a:rPr lang="nl-NL" sz="2400" dirty="0">
                <a:solidFill>
                  <a:srgbClr val="000000"/>
                </a:solidFill>
                <a:latin typeface="Times New Roman"/>
              </a:rPr>
              <a:t>Figure </a:t>
            </a:r>
            <a:r>
              <a:rPr lang="nl-NL" sz="2400" dirty="0" smtClean="0">
                <a:solidFill>
                  <a:srgbClr val="000000"/>
                </a:solidFill>
                <a:latin typeface="Times New Roman"/>
              </a:rPr>
              <a:t>(9) </a:t>
            </a:r>
            <a:r>
              <a:rPr lang="nl-NL" sz="2400" dirty="0">
                <a:solidFill>
                  <a:srgbClr val="000000"/>
                </a:solidFill>
                <a:latin typeface="Times New Roman"/>
              </a:rPr>
              <a:t>Van der Waals bonding between two dipoles </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9079"/>
            <a:ext cx="5184576" cy="159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74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76672"/>
            <a:ext cx="8178112" cy="5771728"/>
          </a:xfrm>
        </p:spPr>
        <p:txBody>
          <a:bodyPr>
            <a:noAutofit/>
          </a:bodyPr>
          <a:lstStyle/>
          <a:p>
            <a:pPr marL="82296" indent="0">
              <a:buNone/>
            </a:pPr>
            <a:r>
              <a:rPr lang="en-US" sz="2300" b="1" dirty="0">
                <a:solidFill>
                  <a:srgbClr val="000000"/>
                </a:solidFill>
                <a:latin typeface="Times New Roman"/>
              </a:rPr>
              <a:t>2.3 Crystal structures </a:t>
            </a:r>
            <a:endParaRPr lang="en-US" sz="2300" dirty="0">
              <a:solidFill>
                <a:srgbClr val="000000"/>
              </a:solidFill>
              <a:latin typeface="Times New Roman"/>
            </a:endParaRPr>
          </a:p>
          <a:p>
            <a:pPr marL="82296" indent="0">
              <a:buNone/>
            </a:pPr>
            <a:r>
              <a:rPr lang="en-US" sz="2300" dirty="0">
                <a:solidFill>
                  <a:srgbClr val="000000"/>
                </a:solidFill>
                <a:latin typeface="Times New Roman"/>
              </a:rPr>
              <a:t>The arrangement of particles, i.e. atoms, ions and molecules, in solids determines the microstructure and is an important aspect in determine the properties. As an example, a change in microstructure can change a metal from being ductile to brittle. </a:t>
            </a:r>
          </a:p>
          <a:p>
            <a:pPr marL="82296" indent="0">
              <a:buNone/>
            </a:pPr>
            <a:r>
              <a:rPr lang="en-US" sz="2300" dirty="0">
                <a:solidFill>
                  <a:srgbClr val="000000"/>
                </a:solidFill>
                <a:latin typeface="Times New Roman"/>
              </a:rPr>
              <a:t>Solid materials may be classified according to the regularity with which atoms or ions are arranged with respect to one another. </a:t>
            </a:r>
            <a:r>
              <a:rPr lang="en-US" sz="2300" b="1" dirty="0">
                <a:solidFill>
                  <a:srgbClr val="000000"/>
                </a:solidFill>
                <a:latin typeface="Times New Roman"/>
              </a:rPr>
              <a:t>A crystalline </a:t>
            </a:r>
            <a:r>
              <a:rPr lang="en-US" sz="2300" dirty="0">
                <a:solidFill>
                  <a:srgbClr val="000000"/>
                </a:solidFill>
                <a:latin typeface="Times New Roman"/>
              </a:rPr>
              <a:t>material is one in which the atoms are situated in a repeating or periodic array over large atomic distances; that is, long-range order exists, such that upon solidification, the atoms will position themselves in a repetitive three-dimensional pattern, in which each atom is bonded to its nearest-</a:t>
            </a:r>
            <a:r>
              <a:rPr lang="en-US" sz="2300" dirty="0" err="1">
                <a:solidFill>
                  <a:srgbClr val="000000"/>
                </a:solidFill>
                <a:latin typeface="Times New Roman"/>
              </a:rPr>
              <a:t>neighbour</a:t>
            </a:r>
            <a:r>
              <a:rPr lang="en-US" sz="2300" dirty="0">
                <a:solidFill>
                  <a:srgbClr val="000000"/>
                </a:solidFill>
                <a:latin typeface="Times New Roman"/>
              </a:rPr>
              <a:t> atoms. All metals, many ceramic materials, and certain polymers form crystalline structures under normal solidification conditions. For those that do not crystallize, this long-range atomic order is absent; these </a:t>
            </a:r>
            <a:r>
              <a:rPr lang="en-US" sz="2300" dirty="0" err="1">
                <a:solidFill>
                  <a:srgbClr val="000000"/>
                </a:solidFill>
                <a:latin typeface="Times New Roman"/>
              </a:rPr>
              <a:t>noncrystalline</a:t>
            </a:r>
            <a:r>
              <a:rPr lang="en-US" sz="2300" dirty="0">
                <a:solidFill>
                  <a:srgbClr val="000000"/>
                </a:solidFill>
                <a:latin typeface="Times New Roman"/>
              </a:rPr>
              <a:t> or amorphous materials are discussed briefly at the end of this chapter. </a:t>
            </a:r>
            <a:endParaRPr lang="en-US" sz="2300" dirty="0"/>
          </a:p>
        </p:txBody>
      </p:sp>
    </p:spTree>
    <p:extLst>
      <p:ext uri="{BB962C8B-B14F-4D97-AF65-F5344CB8AC3E}">
        <p14:creationId xmlns:p14="http://schemas.microsoft.com/office/powerpoint/2010/main" val="186624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8106104" cy="5771728"/>
          </a:xfrm>
        </p:spPr>
        <p:txBody>
          <a:bodyPr/>
          <a:lstStyle/>
          <a:p>
            <a:pPr marL="82296" indent="0">
              <a:buNone/>
            </a:pPr>
            <a:r>
              <a:rPr lang="en-US" dirty="0">
                <a:solidFill>
                  <a:srgbClr val="000000"/>
                </a:solidFill>
                <a:latin typeface="Times New Roman"/>
              </a:rPr>
              <a:t>Some of the properties of crystalline solids depend on the </a:t>
            </a:r>
            <a:r>
              <a:rPr lang="en-US" b="1" dirty="0">
                <a:solidFill>
                  <a:srgbClr val="000000"/>
                </a:solidFill>
                <a:latin typeface="Times New Roman"/>
              </a:rPr>
              <a:t>crystal structure </a:t>
            </a:r>
            <a:r>
              <a:rPr lang="en-US" dirty="0">
                <a:solidFill>
                  <a:srgbClr val="000000"/>
                </a:solidFill>
                <a:latin typeface="Times New Roman"/>
              </a:rPr>
              <a:t>of the material, the manner in which atoms, ions, or molecules are spatially arranged. There is an extremely large number of different crystal structures all having long range atomic order; these vary from relatively simple structures for metals to exceedingly complex ones, as displayed by some of the ceramic and polymeric materials. </a:t>
            </a:r>
            <a:endParaRPr lang="en-US" dirty="0"/>
          </a:p>
        </p:txBody>
      </p:sp>
    </p:spTree>
    <p:extLst>
      <p:ext uri="{BB962C8B-B14F-4D97-AF65-F5344CB8AC3E}">
        <p14:creationId xmlns:p14="http://schemas.microsoft.com/office/powerpoint/2010/main" val="239026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548680"/>
            <a:ext cx="8034096" cy="5699720"/>
          </a:xfrm>
        </p:spPr>
        <p:txBody>
          <a:bodyPr>
            <a:normAutofit lnSpcReduction="10000"/>
          </a:bodyPr>
          <a:lstStyle/>
          <a:p>
            <a:pPr marL="82296" indent="0">
              <a:buNone/>
            </a:pPr>
            <a:r>
              <a:rPr lang="en-US" dirty="0">
                <a:solidFill>
                  <a:srgbClr val="000000"/>
                </a:solidFill>
                <a:latin typeface="Times New Roman"/>
              </a:rPr>
              <a:t>Important definition: “</a:t>
            </a:r>
            <a:r>
              <a:rPr lang="en-US" b="1" dirty="0">
                <a:solidFill>
                  <a:srgbClr val="000000"/>
                </a:solidFill>
                <a:latin typeface="Times New Roman"/>
              </a:rPr>
              <a:t>lattice</a:t>
            </a:r>
            <a:r>
              <a:rPr lang="en-US" dirty="0">
                <a:solidFill>
                  <a:srgbClr val="000000"/>
                </a:solidFill>
                <a:latin typeface="Times New Roman"/>
              </a:rPr>
              <a:t>” means a three-dimensional array of points coinciding with atom positions (or sphere </a:t>
            </a:r>
            <a:r>
              <a:rPr lang="en-US" dirty="0" err="1">
                <a:solidFill>
                  <a:srgbClr val="000000"/>
                </a:solidFill>
                <a:latin typeface="Times New Roman"/>
              </a:rPr>
              <a:t>centres</a:t>
            </a:r>
            <a:r>
              <a:rPr lang="en-US" dirty="0">
                <a:solidFill>
                  <a:srgbClr val="000000"/>
                </a:solidFill>
                <a:latin typeface="Times New Roman"/>
              </a:rPr>
              <a:t>). The atomic order in crystalline solids indicates that small groups of atoms form a repetitive pattern. Thus, in describing crystal structures, it is often convenient to subdivide the structure into small repeat entities called </a:t>
            </a:r>
            <a:r>
              <a:rPr lang="en-US" b="1" dirty="0">
                <a:solidFill>
                  <a:srgbClr val="000000"/>
                </a:solidFill>
                <a:latin typeface="Times New Roman"/>
              </a:rPr>
              <a:t>unit cells</a:t>
            </a:r>
            <a:r>
              <a:rPr lang="en-US" dirty="0">
                <a:solidFill>
                  <a:srgbClr val="000000"/>
                </a:solidFill>
                <a:latin typeface="Times New Roman"/>
              </a:rPr>
              <a:t>. </a:t>
            </a:r>
          </a:p>
          <a:p>
            <a:pPr marL="82296" indent="0">
              <a:buNone/>
            </a:pPr>
            <a:r>
              <a:rPr lang="en-US" dirty="0">
                <a:solidFill>
                  <a:srgbClr val="000000"/>
                </a:solidFill>
                <a:latin typeface="Times New Roman"/>
              </a:rPr>
              <a:t>Generally speaking, three relatively simple crystal structures are found for most of the common metals face </a:t>
            </a:r>
            <a:r>
              <a:rPr lang="en-US" dirty="0" err="1">
                <a:solidFill>
                  <a:srgbClr val="000000"/>
                </a:solidFill>
                <a:latin typeface="Times New Roman"/>
              </a:rPr>
              <a:t>centred</a:t>
            </a:r>
            <a:r>
              <a:rPr lang="en-US" dirty="0">
                <a:solidFill>
                  <a:srgbClr val="000000"/>
                </a:solidFill>
                <a:latin typeface="Times New Roman"/>
              </a:rPr>
              <a:t> cubic, body-</a:t>
            </a:r>
            <a:r>
              <a:rPr lang="en-US" dirty="0" err="1">
                <a:solidFill>
                  <a:srgbClr val="000000"/>
                </a:solidFill>
                <a:latin typeface="Times New Roman"/>
              </a:rPr>
              <a:t>centred</a:t>
            </a:r>
            <a:r>
              <a:rPr lang="en-US" dirty="0">
                <a:solidFill>
                  <a:srgbClr val="000000"/>
                </a:solidFill>
                <a:latin typeface="Times New Roman"/>
              </a:rPr>
              <a:t> cubic, and hexagonal close-packed. </a:t>
            </a:r>
            <a:endParaRPr lang="en-US" dirty="0"/>
          </a:p>
        </p:txBody>
      </p:sp>
    </p:spTree>
    <p:extLst>
      <p:ext uri="{BB962C8B-B14F-4D97-AF65-F5344CB8AC3E}">
        <p14:creationId xmlns:p14="http://schemas.microsoft.com/office/powerpoint/2010/main" val="253937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8178112" cy="5627712"/>
          </a:xfrm>
        </p:spPr>
        <p:txBody>
          <a:bodyPr>
            <a:normAutofit fontScale="92500" lnSpcReduction="20000"/>
          </a:bodyPr>
          <a:lstStyle/>
          <a:p>
            <a:pPr marL="82296" indent="0">
              <a:buNone/>
            </a:pPr>
            <a:r>
              <a:rPr lang="en-US" dirty="0" smtClean="0">
                <a:solidFill>
                  <a:srgbClr val="000000"/>
                </a:solidFill>
                <a:latin typeface="Symbol"/>
              </a:rPr>
              <a:t> </a:t>
            </a:r>
            <a:r>
              <a:rPr lang="en-US" b="1" dirty="0">
                <a:solidFill>
                  <a:srgbClr val="000000"/>
                </a:solidFill>
                <a:latin typeface="Times New Roman"/>
              </a:rPr>
              <a:t>The Face-</a:t>
            </a:r>
            <a:r>
              <a:rPr lang="en-US" b="1" dirty="0" err="1">
                <a:solidFill>
                  <a:srgbClr val="000000"/>
                </a:solidFill>
                <a:latin typeface="Times New Roman"/>
              </a:rPr>
              <a:t>Centred</a:t>
            </a:r>
            <a:r>
              <a:rPr lang="en-US" b="1" dirty="0">
                <a:solidFill>
                  <a:srgbClr val="000000"/>
                </a:solidFill>
                <a:latin typeface="Times New Roman"/>
              </a:rPr>
              <a:t> Cubic Crystal Structure </a:t>
            </a:r>
            <a:endParaRPr lang="en-US" dirty="0">
              <a:solidFill>
                <a:srgbClr val="000000"/>
              </a:solidFill>
              <a:latin typeface="Times New Roman"/>
            </a:endParaRPr>
          </a:p>
          <a:p>
            <a:pPr marL="82296" indent="0">
              <a:buNone/>
            </a:pPr>
            <a:r>
              <a:rPr lang="en-US" dirty="0">
                <a:solidFill>
                  <a:srgbClr val="000000"/>
                </a:solidFill>
                <a:latin typeface="Times New Roman"/>
              </a:rPr>
              <a:t>The crystal structure found for many metals has a unit cell of cubic geometry, with atoms located at each of the corners and the </a:t>
            </a:r>
            <a:r>
              <a:rPr lang="en-US" dirty="0" err="1">
                <a:solidFill>
                  <a:srgbClr val="000000"/>
                </a:solidFill>
                <a:latin typeface="Times New Roman"/>
              </a:rPr>
              <a:t>centres</a:t>
            </a:r>
            <a:r>
              <a:rPr lang="en-US" dirty="0">
                <a:solidFill>
                  <a:srgbClr val="000000"/>
                </a:solidFill>
                <a:latin typeface="Times New Roman"/>
              </a:rPr>
              <a:t> of all the cube faces. It is called the face-</a:t>
            </a:r>
            <a:r>
              <a:rPr lang="en-US" dirty="0" err="1">
                <a:solidFill>
                  <a:srgbClr val="000000"/>
                </a:solidFill>
                <a:latin typeface="Times New Roman"/>
              </a:rPr>
              <a:t>centred</a:t>
            </a:r>
            <a:r>
              <a:rPr lang="en-US" dirty="0">
                <a:solidFill>
                  <a:srgbClr val="000000"/>
                </a:solidFill>
                <a:latin typeface="Times New Roman"/>
              </a:rPr>
              <a:t> cubic (FCC) crystal structure. Some of the familiar metals having this crystal structure are copper, </a:t>
            </a:r>
            <a:r>
              <a:rPr lang="en-US" dirty="0" err="1">
                <a:solidFill>
                  <a:srgbClr val="000000"/>
                </a:solidFill>
                <a:latin typeface="Times New Roman"/>
              </a:rPr>
              <a:t>aluminium</a:t>
            </a:r>
            <a:r>
              <a:rPr lang="en-US" dirty="0">
                <a:solidFill>
                  <a:srgbClr val="000000"/>
                </a:solidFill>
                <a:latin typeface="Times New Roman"/>
              </a:rPr>
              <a:t>, silver, and gold (Table 1) Figure 10 shows a hard sphere model for the FCC unit cell, whereas in Figure 3.1b the atom </a:t>
            </a:r>
            <a:r>
              <a:rPr lang="en-US" dirty="0" err="1">
                <a:solidFill>
                  <a:srgbClr val="000000"/>
                </a:solidFill>
                <a:latin typeface="Times New Roman"/>
              </a:rPr>
              <a:t>centres</a:t>
            </a:r>
            <a:r>
              <a:rPr lang="en-US" dirty="0">
                <a:solidFill>
                  <a:srgbClr val="000000"/>
                </a:solidFill>
                <a:latin typeface="Times New Roman"/>
              </a:rPr>
              <a:t> are represented by small circles to provide a better perspective of atom positions. The aggregate of atoms in Figure 3.1c represents a section of crystal consisting of many FCC unit cells. </a:t>
            </a:r>
            <a:endParaRPr lang="en-US" dirty="0"/>
          </a:p>
        </p:txBody>
      </p:sp>
    </p:spTree>
    <p:extLst>
      <p:ext uri="{BB962C8B-B14F-4D97-AF65-F5344CB8AC3E}">
        <p14:creationId xmlns:p14="http://schemas.microsoft.com/office/powerpoint/2010/main" val="42245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2348880"/>
            <a:ext cx="8178112" cy="4320480"/>
          </a:xfrm>
        </p:spPr>
        <p:txBody>
          <a:bodyPr>
            <a:normAutofit lnSpcReduction="10000"/>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lgn="ctr">
              <a:buNone/>
            </a:pPr>
            <a:r>
              <a:rPr lang="en-US" sz="2800" dirty="0">
                <a:solidFill>
                  <a:srgbClr val="000000"/>
                </a:solidFill>
                <a:latin typeface="Times New Roman" pitchFamily="18" charset="0"/>
                <a:cs typeface="Times New Roman" pitchFamily="18" charset="0"/>
              </a:rPr>
              <a:t>Figure 10 Face </a:t>
            </a:r>
            <a:r>
              <a:rPr lang="en-US" sz="2800" dirty="0" err="1">
                <a:solidFill>
                  <a:srgbClr val="000000"/>
                </a:solidFill>
                <a:latin typeface="Times New Roman" pitchFamily="18" charset="0"/>
                <a:cs typeface="Times New Roman" pitchFamily="18" charset="0"/>
              </a:rPr>
              <a:t>centred</a:t>
            </a:r>
            <a:r>
              <a:rPr lang="en-US" sz="2800" dirty="0">
                <a:solidFill>
                  <a:srgbClr val="000000"/>
                </a:solidFill>
                <a:latin typeface="Times New Roman" pitchFamily="18" charset="0"/>
                <a:cs typeface="Times New Roman" pitchFamily="18" charset="0"/>
              </a:rPr>
              <a:t> cubic crystal structure details are shown in graph ‘figure 3-1’ </a:t>
            </a:r>
            <a:endParaRPr lang="en-US" sz="2800" dirty="0">
              <a:latin typeface="Times New Roman" pitchFamily="18" charset="0"/>
              <a:cs typeface="Times New Roman" pitchFamily="18" charset="0"/>
            </a:endParaRPr>
          </a:p>
          <a:p>
            <a:pPr marL="82296" indent="0">
              <a:buNone/>
            </a:pPr>
            <a:endParaRPr lang="en-US" dirty="0" smtClean="0"/>
          </a:p>
          <a:p>
            <a:pPr marL="82296" indent="0">
              <a:buNone/>
            </a:pPr>
            <a:endParaRPr lang="en-US" dirty="0"/>
          </a:p>
          <a:p>
            <a:pPr marL="82296"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7776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36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74638"/>
            <a:ext cx="7818072" cy="1143000"/>
          </a:xfrm>
        </p:spPr>
        <p:txBody>
          <a:bodyPr>
            <a:normAutofit/>
          </a:bodyPr>
          <a:lstStyle/>
          <a:p>
            <a:r>
              <a:rPr lang="en-US" sz="2800" dirty="0">
                <a:solidFill>
                  <a:srgbClr val="000000"/>
                </a:solidFill>
                <a:latin typeface="Times New Roman"/>
              </a:rPr>
              <a:t>Table 1 Atomic radial crystal structure for 16 metals </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00150"/>
            <a:ext cx="7632848" cy="496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518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TotalTime>
  <Words>756</Words>
  <Application>Microsoft Office PowerPoint</Application>
  <PresentationFormat>عرض على الشاشة (3:4)‏</PresentationFormat>
  <Paragraphs>34</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Table 1 Atomic radial crystal structure for 16 metals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wassan</dc:creator>
  <cp:lastModifiedBy>DR.Ahmed Saker 2O11</cp:lastModifiedBy>
  <cp:revision>3</cp:revision>
  <dcterms:created xsi:type="dcterms:W3CDTF">2019-12-14T19:18:33Z</dcterms:created>
  <dcterms:modified xsi:type="dcterms:W3CDTF">2019-12-14T19:38:55Z</dcterms:modified>
</cp:coreProperties>
</file>